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6"/>
  </p:notesMasterIdLst>
  <p:sldIdLst>
    <p:sldId id="711" r:id="rId5"/>
    <p:sldId id="710" r:id="rId6"/>
    <p:sldId id="709" r:id="rId7"/>
    <p:sldId id="708" r:id="rId8"/>
    <p:sldId id="728" r:id="rId9"/>
    <p:sldId id="729" r:id="rId10"/>
    <p:sldId id="712" r:id="rId11"/>
    <p:sldId id="721" r:id="rId12"/>
    <p:sldId id="713" r:id="rId13"/>
    <p:sldId id="715" r:id="rId14"/>
    <p:sldId id="717" r:id="rId15"/>
    <p:sldId id="718" r:id="rId16"/>
    <p:sldId id="719" r:id="rId17"/>
    <p:sldId id="730" r:id="rId18"/>
    <p:sldId id="722" r:id="rId19"/>
    <p:sldId id="731" r:id="rId20"/>
    <p:sldId id="725" r:id="rId21"/>
    <p:sldId id="732" r:id="rId22"/>
    <p:sldId id="720" r:id="rId23"/>
    <p:sldId id="734" r:id="rId24"/>
    <p:sldId id="733" r:id="rId25"/>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17"/>
            <p14:sldId id="718"/>
            <p14:sldId id="719"/>
            <p14:sldId id="730"/>
            <p14:sldId id="722"/>
            <p14:sldId id="731"/>
            <p14:sldId id="725"/>
            <p14:sldId id="732"/>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50"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dgm:spPr/>
      <dgm:t>
        <a:bodyPr/>
        <a:lstStyle/>
        <a:p>
          <a:endParaRPr lang="en-US"/>
        </a:p>
      </dgm:t>
    </dgm:pt>
    <dgm:pt modelId="{73274150-912D-C542-9DF5-E74E604A30F1}">
      <dgm:prSet/>
      <dgm:spPr/>
      <dgm:t>
        <a:bodyPr/>
        <a:lstStyle/>
        <a:p>
          <a:r>
            <a:rPr lang="en-US"/>
            <a:t>Exploratory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Confirmatory</a:t>
          </a:r>
        </a:p>
      </dgm:t>
    </dgm:pt>
    <dgm:pt modelId="{56BA352F-DBB2-7E44-94B2-E1C0C154BDF0}" type="parTrans" cxnId="{FC7F5295-CD0A-4B4A-9315-3F121E3BDB78}">
      <dgm:prSet/>
      <dgm:spPr/>
      <dgm:t>
        <a:bodyPr/>
        <a:lstStyle/>
        <a:p>
          <a:endParaRPr lang="en-US"/>
        </a:p>
      </dgm:t>
    </dgm:pt>
    <dgm:pt modelId="{965A755D-7A55-3A4F-B135-F3B08FB95412}" type="sib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Confirmatory</a:t>
          </a:r>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322191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25088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33350"/>
            <a:ext cx="6172200" cy="857250"/>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399" y="1123950"/>
            <a:ext cx="4933871" cy="3581400"/>
          </a:xfrm>
        </p:spPr>
      </p:pic>
      <p:pic>
        <p:nvPicPr>
          <p:cNvPr id="8" name="Content Placeholder 7" descr="A screenshot of a computer&#10;&#10;Description automatically generated">
            <a:extLst>
              <a:ext uri="{FF2B5EF4-FFF2-40B4-BE49-F238E27FC236}">
                <a16:creationId xmlns:a16="http://schemas.microsoft.com/office/drawing/2014/main" id="{10A8D4F9-CC7A-9D56-E37B-5D5D441103A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0185" y="1123950"/>
            <a:ext cx="4081179" cy="3581400"/>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err="1">
                <a:solidFill>
                  <a:schemeClr val="tx2">
                    <a:lumMod val="10000"/>
                  </a:schemeClr>
                </a:solidFill>
              </a:rPr>
              <a:t>Install.packages</a:t>
            </a:r>
            <a:r>
              <a:rPr lang="en-US" sz="1800" dirty="0">
                <a:solidFill>
                  <a:schemeClr val="tx2">
                    <a:lumMod val="10000"/>
                  </a:schemeClr>
                </a:solidFill>
              </a:rPr>
              <a:t>(“FACTOR”)</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p:txBody>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Frontiers in Psychology, 3, 55. </a:t>
            </a: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2963821678"/>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810584376"/>
              </p:ext>
            </p:extLst>
          </p:nvPr>
        </p:nvGraphicFramePr>
        <p:xfrm>
          <a:off x="609600" y="895351"/>
          <a:ext cx="8305800" cy="4297680"/>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-To test a specific hypothesis about the structure of relationships among variables based on a priori theoretical or empirical considerations</a:t>
                      </a:r>
                      <a:endParaRPr lang="en-US" dirty="0"/>
                    </a:p>
                  </a:txBody>
                  <a:tcPr/>
                </a:tc>
                <a:tc>
                  <a:txBody>
                    <a:bodyPr/>
                    <a:lstStyle/>
                    <a:p>
                      <a:r>
                        <a:rPr lang="en-US" sz="1800" b="0" kern="1200" dirty="0">
                          <a:solidFill>
                            <a:schemeClr val="dk1"/>
                          </a:solidFill>
                          <a:effectLst/>
                        </a:rPr>
                        <a:t>-To explore the underlying structure of a set of observed variables without prior consideration about the relationships between variables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 based on theoretical considerations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evaluate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-EFA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correlations between observed variables and latent factors.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0.5 or higher typically indicates that the factor sufficiently captures the variance of the variable. </a:t>
            </a:r>
          </a:p>
          <a:p>
            <a:endParaRPr lang="en-US" sz="1600" dirty="0">
              <a:solidFill>
                <a:schemeClr val="tx2">
                  <a:lumMod val="10000"/>
                </a:schemeClr>
              </a:solidFill>
            </a:endParaRPr>
          </a:p>
          <a:p>
            <a:r>
              <a:rPr lang="en-US" sz="1600" dirty="0">
                <a:solidFill>
                  <a:schemeClr val="tx2">
                    <a:lumMod val="10000"/>
                  </a:schemeClr>
                </a:solidFill>
              </a:rPr>
              <a:t>Cronbach's alpha measures the internal consistency of the scale or set of variables. A value 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171950"/>
          </a:xfrm>
        </p:spPr>
        <p:txBody>
          <a:bodyPr>
            <a:normAutofit fontScale="40000" lnSpcReduction="20000"/>
          </a:bodyPr>
          <a:lstStyle/>
          <a:p>
            <a:r>
              <a:rPr lang="en-US" sz="5000" dirty="0">
                <a:solidFill>
                  <a:schemeClr val="tx2">
                    <a:lumMod val="10000"/>
                  </a:schemeClr>
                </a:solidFill>
              </a:rPr>
              <a:t>The dataset used in this project involves validating the Hearing Handicap Inventory for Adults - Screening Version (HHIA-S) questionnaire in Nepali language. </a:t>
            </a:r>
          </a:p>
          <a:p>
            <a:endParaRPr lang="en-US" sz="5000" dirty="0">
              <a:solidFill>
                <a:schemeClr val="tx2">
                  <a:lumMod val="10000"/>
                </a:schemeClr>
              </a:solidFill>
            </a:endParaRPr>
          </a:p>
          <a:p>
            <a:r>
              <a:rPr lang="en-US" sz="5000" dirty="0">
                <a:solidFill>
                  <a:schemeClr val="tx2">
                    <a:lumMod val="10000"/>
                  </a:schemeClr>
                </a:solidFill>
              </a:rPr>
              <a:t>This questionnaire is commonly used t</a:t>
            </a:r>
            <a:r>
              <a:rPr lang="en-US" sz="5000" b="1" dirty="0">
                <a:solidFill>
                  <a:schemeClr val="tx2">
                    <a:lumMod val="10000"/>
                  </a:schemeClr>
                </a:solidFill>
              </a:rPr>
              <a:t>o assess handicaps caused by hearing impairment </a:t>
            </a:r>
            <a:r>
              <a:rPr lang="en-US" sz="5000" dirty="0">
                <a:solidFill>
                  <a:schemeClr val="tx2">
                    <a:lumMod val="10000"/>
                  </a:schemeClr>
                </a:solidFill>
              </a:rPr>
              <a:t>among adult populations over short periods. </a:t>
            </a:r>
          </a:p>
          <a:p>
            <a:pPr marL="0" indent="0">
              <a:buNone/>
            </a:pPr>
            <a:endParaRPr lang="en-US" sz="5000" dirty="0">
              <a:solidFill>
                <a:schemeClr val="tx2">
                  <a:lumMod val="10000"/>
                </a:schemeClr>
              </a:solidFill>
            </a:endParaRPr>
          </a:p>
          <a:p>
            <a:r>
              <a:rPr lang="en-US" sz="5000" dirty="0">
                <a:solidFill>
                  <a:schemeClr val="tx2">
                    <a:lumMod val="10000"/>
                  </a:schemeClr>
                </a:solidFill>
              </a:rPr>
              <a:t>Therefore, the data was collected to validate the translated Nepali questionnaire among both </a:t>
            </a:r>
            <a:r>
              <a:rPr lang="en-US" sz="5000" b="1" dirty="0">
                <a:solidFill>
                  <a:schemeClr val="tx2">
                    <a:lumMod val="10000"/>
                  </a:schemeClr>
                </a:solidFill>
              </a:rPr>
              <a:t>hearing-impaired and normal-hearing populations.</a:t>
            </a:r>
          </a:p>
          <a:p>
            <a:endParaRPr lang="en-US" sz="5000" b="1" dirty="0">
              <a:solidFill>
                <a:schemeClr val="tx2">
                  <a:lumMod val="10000"/>
                </a:schemeClr>
              </a:solidFill>
            </a:endParaRPr>
          </a:p>
          <a:p>
            <a:r>
              <a:rPr lang="en-US" sz="5000" dirty="0">
                <a:solidFill>
                  <a:schemeClr val="tx2">
                    <a:lumMod val="10000"/>
                  </a:schemeClr>
                </a:solidFill>
              </a:rPr>
              <a:t>We have two datasets for our project </a:t>
            </a:r>
            <a:r>
              <a:rPr lang="en-US" sz="5000" b="1" dirty="0">
                <a:solidFill>
                  <a:schemeClr val="tx2">
                    <a:lumMod val="10000"/>
                  </a:schemeClr>
                </a:solidFill>
              </a:rPr>
              <a:t>(For normal hearing and hearing impaired)</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228600" y="378840"/>
            <a:ext cx="8229600" cy="857250"/>
          </a:xfrm>
        </p:spPr>
        <p:txBody>
          <a:bodyPr>
            <a:normAutofit/>
          </a:bodyPr>
          <a:lstStyle/>
          <a:p>
            <a:r>
              <a:rPr lang="en-US" sz="2800" b="1" dirty="0">
                <a:solidFill>
                  <a:schemeClr val="tx2">
                    <a:lumMod val="10000"/>
                  </a:schemeClr>
                </a:solidFill>
              </a:rPr>
              <a:t>Objectives of the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152400" y="971550"/>
            <a:ext cx="8686800" cy="4038600"/>
          </a:xfrm>
        </p:spPr>
        <p:txBody>
          <a:bodyPr>
            <a:normAutofit/>
          </a:bodyPr>
          <a:lstStyle/>
          <a:p>
            <a:pPr marL="0" indent="0">
              <a:buNone/>
            </a:pPr>
            <a:endParaRPr lang="en-US" dirty="0"/>
          </a:p>
          <a:p>
            <a:r>
              <a:rPr lang="en-US" sz="2000" dirty="0">
                <a:solidFill>
                  <a:schemeClr val="tx2">
                    <a:lumMod val="10000"/>
                  </a:schemeClr>
                </a:solidFill>
              </a:rPr>
              <a:t>Write a code for running factor analysis (both exploratory and confirmatory code) using the available original package (Psych and </a:t>
            </a:r>
            <a:r>
              <a:rPr lang="en-US" sz="2000" dirty="0" err="1">
                <a:solidFill>
                  <a:schemeClr val="tx2">
                    <a:lumMod val="10000"/>
                  </a:schemeClr>
                </a:solidFill>
              </a:rPr>
              <a:t>Lavaan</a:t>
            </a:r>
            <a:r>
              <a:rPr lang="en-US" sz="2000" dirty="0">
                <a:solidFill>
                  <a:schemeClr val="tx2">
                    <a:lumMod val="10000"/>
                  </a:schemeClr>
                </a:solidFill>
              </a:rPr>
              <a:t>).</a:t>
            </a:r>
          </a:p>
          <a:p>
            <a:r>
              <a:rPr lang="en-US" sz="2000" dirty="0">
                <a:solidFill>
                  <a:schemeClr val="tx2">
                    <a:lumMod val="10000"/>
                  </a:schemeClr>
                </a:solidFill>
              </a:rPr>
              <a:t>Create a custom package called “FACTOR” that includes the functions of confirmatory factor analysis and exploratory factor analysis.</a:t>
            </a:r>
          </a:p>
          <a:p>
            <a:r>
              <a:rPr lang="en-US" sz="2000" dirty="0">
                <a:solidFill>
                  <a:schemeClr val="tx2">
                    <a:lumMod val="10000"/>
                  </a:schemeClr>
                </a:solidFill>
              </a:rPr>
              <a:t>Create the </a:t>
            </a:r>
            <a:r>
              <a:rPr lang="en-US" sz="2000" b="0" i="0" dirty="0">
                <a:solidFill>
                  <a:schemeClr val="tx2">
                    <a:lumMod val="10000"/>
                  </a:schemeClr>
                </a:solidFill>
                <a:effectLst/>
                <a:highlight>
                  <a:srgbClr val="FFFFFF"/>
                </a:highlight>
              </a:rPr>
              <a:t>vignette file</a:t>
            </a:r>
            <a:r>
              <a:rPr lang="en-US" sz="2000" dirty="0">
                <a:solidFill>
                  <a:schemeClr val="tx2">
                    <a:lumMod val="10000"/>
                  </a:schemeClr>
                </a:solidFill>
                <a:highlight>
                  <a:srgbClr val="FFFFFF"/>
                </a:highlight>
              </a:rPr>
              <a:t> within the package that takes the user through the steps used in the project.</a:t>
            </a:r>
          </a:p>
          <a:p>
            <a:r>
              <a:rPr lang="en-US" sz="2000" dirty="0">
                <a:solidFill>
                  <a:schemeClr val="tx2">
                    <a:lumMod val="10000"/>
                  </a:schemeClr>
                </a:solidFill>
                <a:highlight>
                  <a:srgbClr val="FFFFFF"/>
                </a:highlight>
              </a:rPr>
              <a:t>Share the </a:t>
            </a:r>
            <a:r>
              <a:rPr lang="en-US" sz="2000" dirty="0" err="1">
                <a:solidFill>
                  <a:schemeClr val="tx2">
                    <a:lumMod val="10000"/>
                  </a:schemeClr>
                </a:solidFill>
                <a:highlight>
                  <a:srgbClr val="FFFFFF"/>
                </a:highlight>
              </a:rPr>
              <a:t>Github</a:t>
            </a:r>
            <a:r>
              <a:rPr lang="en-US" sz="2000" dirty="0">
                <a:solidFill>
                  <a:schemeClr val="tx2">
                    <a:lumMod val="10000"/>
                  </a:schemeClr>
                </a:solidFill>
                <a:highlight>
                  <a:srgbClr val="FFFFFF"/>
                </a:highlight>
              </a:rPr>
              <a:t> repo that includes the created package along with the vignette and .</a:t>
            </a:r>
            <a:r>
              <a:rPr lang="en-US" sz="2000" dirty="0" err="1">
                <a:solidFill>
                  <a:schemeClr val="tx2">
                    <a:lumMod val="10000"/>
                  </a:schemeClr>
                </a:solidFill>
                <a:highlight>
                  <a:srgbClr val="FFFFFF"/>
                </a:highlight>
              </a:rPr>
              <a:t>tar.gz</a:t>
            </a:r>
            <a:r>
              <a:rPr lang="en-US" sz="2000" dirty="0">
                <a:solidFill>
                  <a:schemeClr val="tx2">
                    <a:lumMod val="10000"/>
                  </a:schemeClr>
                </a:solidFill>
                <a:highlight>
                  <a:srgbClr val="FFFFFF"/>
                </a:highlight>
              </a:rPr>
              <a:t> file so that the custom package and vignette file are accessible.</a:t>
            </a:r>
            <a:endParaRPr lang="en-US" sz="20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6120</TotalTime>
  <Words>1145</Words>
  <Application>Microsoft Macintosh PowerPoint</Application>
  <PresentationFormat>On-screen Show (16:9)</PresentationFormat>
  <Paragraphs>110</Paragraphs>
  <Slides>21</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21</vt:i4>
      </vt:variant>
    </vt:vector>
  </HeadingPairs>
  <TitlesOfParts>
    <vt:vector size="30"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of the Group Project</vt:lpstr>
      <vt:lpstr>Confirmatory factor analysis code for dataset</vt:lpstr>
      <vt:lpstr>Confirmatory factor analysis output</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406</cp:revision>
  <cp:lastPrinted>2011-01-24T02:49:42Z</cp:lastPrinted>
  <dcterms:created xsi:type="dcterms:W3CDTF">2011-06-30T15:04:08Z</dcterms:created>
  <dcterms:modified xsi:type="dcterms:W3CDTF">2024-04-29T00:03:27Z</dcterms:modified>
  <cp:category/>
</cp:coreProperties>
</file>